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4" r:id="rId6"/>
    <p:sldId id="260" r:id="rId7"/>
    <p:sldId id="261" r:id="rId8"/>
    <p:sldId id="262" r:id="rId9"/>
    <p:sldId id="263" r:id="rId10"/>
    <p:sldId id="264" r:id="rId11"/>
    <p:sldId id="266" r:id="rId12"/>
    <p:sldId id="267" r:id="rId13"/>
    <p:sldId id="268" r:id="rId14"/>
    <p:sldId id="269" r:id="rId15"/>
    <p:sldId id="270" r:id="rId16"/>
    <p:sldId id="265" r:id="rId17"/>
    <p:sldId id="271" r:id="rId18"/>
    <p:sldId id="272" r:id="rId19"/>
    <p:sldId id="284" r:id="rId20"/>
    <p:sldId id="275" r:id="rId21"/>
    <p:sldId id="279"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85" autoAdjust="0"/>
    <p:restoredTop sz="94628" autoAdjust="0"/>
  </p:normalViewPr>
  <p:slideViewPr>
    <p:cSldViewPr>
      <p:cViewPr>
        <p:scale>
          <a:sx n="107" d="100"/>
          <a:sy n="107" d="100"/>
        </p:scale>
        <p:origin x="-9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3F0C01-5C86-40C6-9CE2-26A041318BA5}" type="datetimeFigureOut">
              <a:rPr lang="en-US" smtClean="0"/>
              <a:pPr/>
              <a:t>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02D76-25B8-4ED3-8151-EAEBA123B00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3F0C01-5C86-40C6-9CE2-26A041318BA5}" type="datetimeFigureOut">
              <a:rPr lang="en-US" smtClean="0"/>
              <a:pPr/>
              <a:t>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02D76-25B8-4ED3-8151-EAEBA123B0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3F0C01-5C86-40C6-9CE2-26A041318BA5}" type="datetimeFigureOut">
              <a:rPr lang="en-US" smtClean="0"/>
              <a:pPr/>
              <a:t>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02D76-25B8-4ED3-8151-EAEBA123B0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3F0C01-5C86-40C6-9CE2-26A041318BA5}" type="datetimeFigureOut">
              <a:rPr lang="en-US" smtClean="0"/>
              <a:pPr/>
              <a:t>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02D76-25B8-4ED3-8151-EAEBA123B0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3F0C01-5C86-40C6-9CE2-26A041318BA5}" type="datetimeFigureOut">
              <a:rPr lang="en-US" smtClean="0"/>
              <a:pPr/>
              <a:t>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02D76-25B8-4ED3-8151-EAEBA123B00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3F0C01-5C86-40C6-9CE2-26A041318BA5}" type="datetimeFigureOut">
              <a:rPr lang="en-US" smtClean="0"/>
              <a:pPr/>
              <a:t>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902D76-25B8-4ED3-8151-EAEBA123B0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3F0C01-5C86-40C6-9CE2-26A041318BA5}" type="datetimeFigureOut">
              <a:rPr lang="en-US" smtClean="0"/>
              <a:pPr/>
              <a:t>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902D76-25B8-4ED3-8151-EAEBA123B0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3F0C01-5C86-40C6-9CE2-26A041318BA5}" type="datetimeFigureOut">
              <a:rPr lang="en-US" smtClean="0"/>
              <a:pPr/>
              <a:t>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902D76-25B8-4ED3-8151-EAEBA123B0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3F0C01-5C86-40C6-9CE2-26A041318BA5}" type="datetimeFigureOut">
              <a:rPr lang="en-US" smtClean="0"/>
              <a:pPr/>
              <a:t>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902D76-25B8-4ED3-8151-EAEBA123B0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3F0C01-5C86-40C6-9CE2-26A041318BA5}" type="datetimeFigureOut">
              <a:rPr lang="en-US" smtClean="0"/>
              <a:pPr/>
              <a:t>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902D76-25B8-4ED3-8151-EAEBA123B0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3F0C01-5C86-40C6-9CE2-26A041318BA5}" type="datetimeFigureOut">
              <a:rPr lang="en-US" smtClean="0"/>
              <a:pPr/>
              <a:t>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902D76-25B8-4ED3-8151-EAEBA123B0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3F0C01-5C86-40C6-9CE2-26A041318BA5}" type="datetimeFigureOut">
              <a:rPr lang="en-US" smtClean="0"/>
              <a:pPr/>
              <a:t>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902D76-25B8-4ED3-8151-EAEBA123B00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gsa.gov/portal/content/104877"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cap="all" dirty="0" smtClean="0"/>
              <a:t/>
            </a:r>
            <a:br>
              <a:rPr lang="en-US" b="1" cap="all" dirty="0" smtClean="0"/>
            </a:br>
            <a:r>
              <a:rPr lang="en-US" b="1" cap="all" dirty="0" smtClean="0"/>
              <a:t>HOOKS </a:t>
            </a:r>
            <a:r>
              <a:rPr lang="en-US" b="1" cap="all" dirty="0"/>
              <a:t>ISD</a:t>
            </a:r>
            <a:r>
              <a:rPr lang="en-US" dirty="0"/>
              <a:t/>
            </a:r>
            <a:br>
              <a:rPr lang="en-US" dirty="0"/>
            </a:br>
            <a:r>
              <a:rPr lang="en-US" dirty="0"/>
              <a:t>Federal, State and Local Policies and Procedures </a:t>
            </a:r>
            <a:r>
              <a:rPr lang="en-US" dirty="0" smtClean="0"/>
              <a:t>Manual</a:t>
            </a:r>
            <a:br>
              <a:rPr lang="en-US" dirty="0" smtClean="0"/>
            </a:br>
            <a:r>
              <a:rPr lang="en-US" dirty="0"/>
              <a:t/>
            </a:r>
            <a:br>
              <a:rPr lang="en-US" dirty="0"/>
            </a:br>
            <a:r>
              <a:rPr lang="en-US" dirty="0" smtClean="0">
                <a:latin typeface="Aharoni" pitchFamily="2" charset="-79"/>
                <a:cs typeface="Aharoni" pitchFamily="2" charset="-79"/>
              </a:rPr>
              <a:t>Training for Campus Personnel</a:t>
            </a:r>
            <a:r>
              <a:rPr lang="en-US" dirty="0" smtClean="0"/>
              <a:t/>
            </a:r>
            <a:br>
              <a:rPr lang="en-US" dirty="0" smtClean="0"/>
            </a:br>
            <a:r>
              <a:rPr lang="en-US" dirty="0"/>
              <a:t/>
            </a:r>
            <a:br>
              <a:rPr lang="en-US" dirty="0"/>
            </a:br>
            <a:r>
              <a:rPr lang="en-US" dirty="0" smtClean="0"/>
              <a:t>U.S. Education </a:t>
            </a:r>
            <a:r>
              <a:rPr lang="en-US" dirty="0"/>
              <a:t>Department General Administrative Regulations (EDGAR)</a:t>
            </a:r>
            <a:br>
              <a:rPr lang="en-US" dirty="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a:t>
            </a:r>
            <a:endParaRPr lang="en-US" dirty="0"/>
          </a:p>
        </p:txBody>
      </p:sp>
      <p:sp>
        <p:nvSpPr>
          <p:cNvPr id="3" name="Content Placeholder 2"/>
          <p:cNvSpPr>
            <a:spLocks noGrp="1"/>
          </p:cNvSpPr>
          <p:nvPr>
            <p:ph idx="1"/>
          </p:nvPr>
        </p:nvSpPr>
        <p:spPr/>
        <p:txBody>
          <a:bodyPr/>
          <a:lstStyle/>
          <a:p>
            <a:r>
              <a:rPr lang="en-US" dirty="0"/>
              <a:t>Travelers are required to select the shortest and most economical route but may justify the selection of another route if it was chosen for safety reasons and specific justification of the selection is </a:t>
            </a:r>
            <a:r>
              <a:rPr lang="en-US" dirty="0" smtClean="0"/>
              <a:t>given (written justification should be given to the superintendent).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a:t>
            </a:r>
            <a:endParaRPr lang="en-US" dirty="0"/>
          </a:p>
        </p:txBody>
      </p:sp>
      <p:sp>
        <p:nvSpPr>
          <p:cNvPr id="3" name="Content Placeholder 2"/>
          <p:cNvSpPr>
            <a:spLocks noGrp="1"/>
          </p:cNvSpPr>
          <p:nvPr>
            <p:ph idx="1"/>
          </p:nvPr>
        </p:nvSpPr>
        <p:spPr>
          <a:xfrm>
            <a:off x="457200" y="1447800"/>
            <a:ext cx="8229600" cy="4678363"/>
          </a:xfrm>
        </p:spPr>
        <p:txBody>
          <a:bodyPr>
            <a:normAutofit/>
          </a:bodyPr>
          <a:lstStyle/>
          <a:p>
            <a:r>
              <a:rPr lang="en-US" dirty="0"/>
              <a:t>Travel costs must be properly documented to be reimbursable by the </a:t>
            </a:r>
            <a:r>
              <a:rPr lang="en-US" dirty="0" smtClean="0"/>
              <a:t>District. </a:t>
            </a:r>
          </a:p>
          <a:p>
            <a:r>
              <a:rPr lang="en-US" dirty="0" smtClean="0"/>
              <a:t>Employees are paid per diem for meals for overnight trips only.  All per diem for meals is paid from local funds. </a:t>
            </a:r>
          </a:p>
          <a:p>
            <a:pPr lvl="0"/>
            <a:r>
              <a:rPr lang="en-US" dirty="0" smtClean="0"/>
              <a:t>District meal rates for employees are $10 </a:t>
            </a:r>
            <a:r>
              <a:rPr lang="en-US" dirty="0"/>
              <a:t>for breakfast, $</a:t>
            </a:r>
            <a:r>
              <a:rPr lang="en-US" dirty="0" smtClean="0"/>
              <a:t>15 </a:t>
            </a:r>
            <a:r>
              <a:rPr lang="en-US" dirty="0"/>
              <a:t>for lunch, and </a:t>
            </a:r>
            <a:r>
              <a:rPr lang="en-US" dirty="0" smtClean="0"/>
              <a:t>$15 </a:t>
            </a:r>
            <a:r>
              <a:rPr lang="en-US" dirty="0"/>
              <a:t>for </a:t>
            </a:r>
            <a:r>
              <a:rPr lang="en-US" dirty="0" smtClean="0"/>
              <a:t>dinner. </a:t>
            </a:r>
            <a:r>
              <a:rPr lang="en-US" dirty="0"/>
              <a:t>Tips and gratuities are not reimbursable.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a:t>
            </a:r>
            <a:endParaRPr lang="en-US" dirty="0"/>
          </a:p>
        </p:txBody>
      </p:sp>
      <p:sp>
        <p:nvSpPr>
          <p:cNvPr id="3" name="Content Placeholder 2"/>
          <p:cNvSpPr>
            <a:spLocks noGrp="1"/>
          </p:cNvSpPr>
          <p:nvPr>
            <p:ph idx="1"/>
          </p:nvPr>
        </p:nvSpPr>
        <p:spPr>
          <a:xfrm>
            <a:off x="457200" y="1371600"/>
            <a:ext cx="8229600" cy="5029200"/>
          </a:xfrm>
        </p:spPr>
        <p:txBody>
          <a:bodyPr>
            <a:normAutofit fontScale="85000" lnSpcReduction="10000"/>
          </a:bodyPr>
          <a:lstStyle/>
          <a:p>
            <a:r>
              <a:rPr lang="en-US" dirty="0"/>
              <a:t>When a teacher/administrator accompanies students on a day trip such as an athletic event or other competition, he/she may be reimbursed for his/her meal by submitting </a:t>
            </a:r>
            <a:r>
              <a:rPr lang="en-US" dirty="0" smtClean="0"/>
              <a:t>a requisition for per diem.</a:t>
            </a:r>
          </a:p>
          <a:p>
            <a:r>
              <a:rPr lang="en-US" dirty="0" smtClean="0"/>
              <a:t>If </a:t>
            </a:r>
            <a:r>
              <a:rPr lang="en-US" dirty="0"/>
              <a:t>prior arrangements have been made to charge the meals for students and required supervisors (rather than dispensing cash to students for meal money), then no travel form needs to be submitted because the supervisor meal documentation already exists</a:t>
            </a:r>
            <a:r>
              <a:rPr lang="en-US" dirty="0" smtClean="0"/>
              <a:t>. </a:t>
            </a:r>
          </a:p>
          <a:p>
            <a:r>
              <a:rPr lang="en-US" dirty="0" smtClean="0"/>
              <a:t>Students must sign a meal receipt form whenever district funds are used to provide a cash meal for them.</a:t>
            </a:r>
            <a:endParaRPr lang="en-US" dirty="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a:t>
            </a:r>
            <a:endParaRPr lang="en-US" dirty="0"/>
          </a:p>
        </p:txBody>
      </p:sp>
      <p:sp>
        <p:nvSpPr>
          <p:cNvPr id="3" name="Content Placeholder 2"/>
          <p:cNvSpPr>
            <a:spLocks noGrp="1"/>
          </p:cNvSpPr>
          <p:nvPr>
            <p:ph idx="1"/>
          </p:nvPr>
        </p:nvSpPr>
        <p:spPr>
          <a:xfrm>
            <a:off x="457200" y="1219200"/>
            <a:ext cx="8229600" cy="5181600"/>
          </a:xfrm>
        </p:spPr>
        <p:txBody>
          <a:bodyPr>
            <a:normAutofit fontScale="92500" lnSpcReduction="10000"/>
          </a:bodyPr>
          <a:lstStyle/>
          <a:p>
            <a:r>
              <a:rPr lang="en-US" dirty="0"/>
              <a:t>Funds for student meals for a day trip should be requested on a </a:t>
            </a:r>
            <a:r>
              <a:rPr lang="en-US" dirty="0" smtClean="0"/>
              <a:t>requisition </a:t>
            </a:r>
            <a:r>
              <a:rPr lang="en-US" dirty="0"/>
              <a:t>form at least two weeks in advance or as soon as the event is scheduled if the request cannot be made two weeks out.  </a:t>
            </a:r>
            <a:endParaRPr lang="en-US" dirty="0" smtClean="0"/>
          </a:p>
          <a:p>
            <a:r>
              <a:rPr lang="en-US" dirty="0" smtClean="0"/>
              <a:t>The requisition </a:t>
            </a:r>
            <a:r>
              <a:rPr lang="en-US" dirty="0"/>
              <a:t>form must include the date of the event, the name of the event, the meal price, and the number of students attending.  </a:t>
            </a:r>
            <a:endParaRPr lang="en-US" dirty="0" smtClean="0"/>
          </a:p>
          <a:p>
            <a:r>
              <a:rPr lang="en-US" dirty="0" smtClean="0"/>
              <a:t>The </a:t>
            </a:r>
            <a:r>
              <a:rPr lang="en-US" dirty="0"/>
              <a:t>meal price per student is </a:t>
            </a:r>
            <a:r>
              <a:rPr lang="en-US" dirty="0" smtClean="0"/>
              <a:t>$5 breakfast,  $7 lunch, and $8 dinner.  In extended District play, students may exceed these limits. </a:t>
            </a:r>
            <a:endParaRPr lang="en-US" dirty="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a:t>
            </a:r>
            <a:endParaRPr lang="en-US" dirty="0"/>
          </a:p>
        </p:txBody>
      </p:sp>
      <p:sp>
        <p:nvSpPr>
          <p:cNvPr id="3" name="Content Placeholder 2"/>
          <p:cNvSpPr>
            <a:spLocks noGrp="1"/>
          </p:cNvSpPr>
          <p:nvPr>
            <p:ph idx="1"/>
          </p:nvPr>
        </p:nvSpPr>
        <p:spPr/>
        <p:txBody>
          <a:bodyPr/>
          <a:lstStyle/>
          <a:p>
            <a:r>
              <a:rPr lang="en-US" dirty="0"/>
              <a:t>When a staff member attends an out-of-district training or meeting (without students) which does not include an overnight stay, no meal reimbursement will be given.</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a:t>
            </a:r>
            <a:endParaRPr lang="en-US" dirty="0"/>
          </a:p>
        </p:txBody>
      </p:sp>
      <p:sp>
        <p:nvSpPr>
          <p:cNvPr id="3" name="Content Placeholder 2"/>
          <p:cNvSpPr>
            <a:spLocks noGrp="1"/>
          </p:cNvSpPr>
          <p:nvPr>
            <p:ph idx="1"/>
          </p:nvPr>
        </p:nvSpPr>
        <p:spPr>
          <a:xfrm>
            <a:off x="457200" y="1295400"/>
            <a:ext cx="8229600" cy="5105400"/>
          </a:xfrm>
        </p:spPr>
        <p:txBody>
          <a:bodyPr>
            <a:normAutofit/>
          </a:bodyPr>
          <a:lstStyle/>
          <a:p>
            <a:r>
              <a:rPr lang="en-US" dirty="0"/>
              <a:t>Expenses will only be paid out of district budget funds for adults (accompanying students at any student event) whose job descriptions require them to supervise an event (</a:t>
            </a:r>
            <a:r>
              <a:rPr lang="en-US" dirty="0" err="1"/>
              <a:t>i.e</a:t>
            </a:r>
            <a:r>
              <a:rPr lang="en-US" dirty="0"/>
              <a:t>, a band director, a coach, the superintendent or other administrator required to attend as a supervisor.) </a:t>
            </a: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a:t>
            </a:r>
            <a:endParaRPr lang="en-US" dirty="0"/>
          </a:p>
        </p:txBody>
      </p:sp>
      <p:sp>
        <p:nvSpPr>
          <p:cNvPr id="3" name="Content Placeholder 2"/>
          <p:cNvSpPr>
            <a:spLocks noGrp="1"/>
          </p:cNvSpPr>
          <p:nvPr>
            <p:ph idx="1"/>
          </p:nvPr>
        </p:nvSpPr>
        <p:spPr/>
        <p:txBody>
          <a:bodyPr/>
          <a:lstStyle/>
          <a:p>
            <a:r>
              <a:rPr lang="en-US" dirty="0" smtClean="0"/>
              <a:t>When selecting a hotel, employees should use the federal rate found at</a:t>
            </a:r>
          </a:p>
          <a:p>
            <a:pPr algn="ctr">
              <a:buNone/>
            </a:pPr>
            <a:r>
              <a:rPr lang="en-US" dirty="0" smtClean="0">
                <a:hlinkClick r:id="rId2"/>
              </a:rPr>
              <a:t>http://www.gsa.gov/portal/content/104877</a:t>
            </a:r>
            <a:endParaRPr lang="en-US" dirty="0" smtClean="0"/>
          </a:p>
          <a:p>
            <a:endParaRPr lang="en-US" dirty="0"/>
          </a:p>
          <a:p>
            <a:r>
              <a:rPr lang="en-US" dirty="0" smtClean="0"/>
              <a:t>For </a:t>
            </a:r>
            <a:r>
              <a:rPr lang="en-US" dirty="0"/>
              <a:t>all locations without specified </a:t>
            </a:r>
            <a:r>
              <a:rPr lang="en-US" dirty="0" smtClean="0"/>
              <a:t>rates, the hotel room rate should not exceed $85.</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District/Campus Event Attendance</a:t>
            </a:r>
            <a:endParaRPr lang="en-US" dirty="0"/>
          </a:p>
        </p:txBody>
      </p:sp>
      <p:sp>
        <p:nvSpPr>
          <p:cNvPr id="3" name="Content Placeholder 2"/>
          <p:cNvSpPr>
            <a:spLocks noGrp="1"/>
          </p:cNvSpPr>
          <p:nvPr>
            <p:ph idx="1"/>
          </p:nvPr>
        </p:nvSpPr>
        <p:spPr/>
        <p:txBody>
          <a:bodyPr>
            <a:normAutofit fontScale="92500"/>
          </a:bodyPr>
          <a:lstStyle/>
          <a:p>
            <a:r>
              <a:rPr lang="en-US" dirty="0" smtClean="0"/>
              <a:t>Any district employee attending a district/campus event outside the district which is not related to his/her job description will be required to use leave day(s).</a:t>
            </a:r>
          </a:p>
          <a:p>
            <a:r>
              <a:rPr lang="en-US" dirty="0" smtClean="0"/>
              <a:t>For district/campus events (that an employee is not required to attend) lasting a short period of time during the regular work day, the employee’s supervisor has the discretion of determining if the employee may attend the event.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 Trips</a:t>
            </a:r>
            <a:endParaRPr lang="en-US" dirty="0"/>
          </a:p>
        </p:txBody>
      </p:sp>
      <p:sp>
        <p:nvSpPr>
          <p:cNvPr id="3" name="Content Placeholder 2"/>
          <p:cNvSpPr>
            <a:spLocks noGrp="1"/>
          </p:cNvSpPr>
          <p:nvPr>
            <p:ph idx="1"/>
          </p:nvPr>
        </p:nvSpPr>
        <p:spPr/>
        <p:txBody>
          <a:bodyPr/>
          <a:lstStyle/>
          <a:p>
            <a:r>
              <a:rPr lang="en-US" dirty="0" smtClean="0"/>
              <a:t>Student field trips are allowed at the campus principal’s discretion.</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Professional Activities </a:t>
            </a:r>
            <a:br>
              <a:rPr lang="en-US" dirty="0" smtClean="0"/>
            </a:br>
            <a:r>
              <a:rPr lang="en-US" dirty="0" smtClean="0"/>
              <a:t>Outside the District</a:t>
            </a:r>
            <a:endParaRPr lang="en-US" dirty="0"/>
          </a:p>
        </p:txBody>
      </p:sp>
      <p:sp>
        <p:nvSpPr>
          <p:cNvPr id="3" name="Content Placeholder 2"/>
          <p:cNvSpPr>
            <a:spLocks noGrp="1"/>
          </p:cNvSpPr>
          <p:nvPr>
            <p:ph idx="1"/>
          </p:nvPr>
        </p:nvSpPr>
        <p:spPr>
          <a:xfrm>
            <a:off x="457200" y="2286000"/>
            <a:ext cx="8229600" cy="3840163"/>
          </a:xfrm>
        </p:spPr>
        <p:txBody>
          <a:bodyPr/>
          <a:lstStyle/>
          <a:p>
            <a:r>
              <a:rPr lang="en-US" dirty="0"/>
              <a:t>Any employee wishing to perform professional services outside the District and receive payment for such services by another entity must complete, sign and submit the </a:t>
            </a:r>
            <a:r>
              <a:rPr lang="en-US" i="1" dirty="0"/>
              <a:t>Conflict of Interest</a:t>
            </a:r>
            <a:r>
              <a:rPr lang="en-US" dirty="0"/>
              <a:t> form prior to agreeing to perform professional services outside the District.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Purchases</a:t>
            </a:r>
            <a:endParaRPr lang="en-US" dirty="0"/>
          </a:p>
        </p:txBody>
      </p:sp>
      <p:sp>
        <p:nvSpPr>
          <p:cNvPr id="3" name="Content Placeholder 2"/>
          <p:cNvSpPr>
            <a:spLocks noGrp="1"/>
          </p:cNvSpPr>
          <p:nvPr>
            <p:ph idx="1"/>
          </p:nvPr>
        </p:nvSpPr>
        <p:spPr>
          <a:xfrm>
            <a:off x="457200" y="1143000"/>
            <a:ext cx="8229600" cy="5334000"/>
          </a:xfrm>
        </p:spPr>
        <p:txBody>
          <a:bodyPr>
            <a:normAutofit fontScale="85000" lnSpcReduction="20000"/>
          </a:bodyPr>
          <a:lstStyle/>
          <a:p>
            <a:pPr lvl="0"/>
            <a:r>
              <a:rPr lang="en-US" dirty="0"/>
              <a:t>A </a:t>
            </a:r>
            <a:r>
              <a:rPr lang="en-US" dirty="0" smtClean="0"/>
              <a:t>requisition </a:t>
            </a:r>
            <a:r>
              <a:rPr lang="en-US" dirty="0"/>
              <a:t>is an internal document by which a campus or department of the district requests the purchasing department to initiate a purchase order.   It is a request generated for the purchase of supplies, services, equipment, etc. </a:t>
            </a:r>
            <a:endParaRPr lang="en-US" dirty="0" smtClean="0"/>
          </a:p>
          <a:p>
            <a:pPr lvl="0"/>
            <a:r>
              <a:rPr lang="en-US" u="heavy" dirty="0" smtClean="0"/>
              <a:t>A requisition </a:t>
            </a:r>
            <a:r>
              <a:rPr lang="en-US" u="heavy" dirty="0"/>
              <a:t>is an unapproved purchase order. No purchasing commitment shall be made without an approved purchase order.  </a:t>
            </a:r>
            <a:endParaRPr lang="en-US" u="heavy" dirty="0" smtClean="0"/>
          </a:p>
          <a:p>
            <a:pPr lvl="0"/>
            <a:r>
              <a:rPr lang="en-US" dirty="0" smtClean="0"/>
              <a:t>No </a:t>
            </a:r>
            <a:r>
              <a:rPr lang="en-US" dirty="0"/>
              <a:t>purchase may be made without following district policy which includes the superintendent signature and one other administrator signature on the pre-acquisition form.  The other administrator signature can be either a campus level administrator’s or a central office administrator’s.  </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Compensation Policies</a:t>
            </a:r>
            <a:endParaRPr lang="en-US" dirty="0"/>
          </a:p>
        </p:txBody>
      </p:sp>
      <p:sp>
        <p:nvSpPr>
          <p:cNvPr id="3" name="Content Placeholder 2"/>
          <p:cNvSpPr>
            <a:spLocks noGrp="1"/>
          </p:cNvSpPr>
          <p:nvPr>
            <p:ph idx="1"/>
          </p:nvPr>
        </p:nvSpPr>
        <p:spPr/>
        <p:txBody>
          <a:bodyPr/>
          <a:lstStyle/>
          <a:p>
            <a:r>
              <a:rPr lang="en-US" dirty="0"/>
              <a:t>Non-exempt </a:t>
            </a:r>
            <a:r>
              <a:rPr lang="en-US" dirty="0" smtClean="0"/>
              <a:t>employees </a:t>
            </a:r>
            <a:r>
              <a:rPr lang="en-US" dirty="0"/>
              <a:t>must </a:t>
            </a:r>
            <a:r>
              <a:rPr lang="en-US" dirty="0" smtClean="0"/>
              <a:t>complete a time sheet </a:t>
            </a:r>
            <a:r>
              <a:rPr lang="en-US" dirty="0"/>
              <a:t>according to assigned hours unless otherwise approved by the supervisor.  </a:t>
            </a:r>
            <a:endParaRPr lang="en-US" dirty="0" smtClean="0"/>
          </a:p>
          <a:p>
            <a:r>
              <a:rPr lang="en-US" dirty="0" smtClean="0"/>
              <a:t>Non-exempt </a:t>
            </a:r>
            <a:r>
              <a:rPr lang="en-US" dirty="0"/>
              <a:t>employees must take at least a 30-minute lunch </a:t>
            </a:r>
            <a:r>
              <a:rPr lang="en-US" dirty="0" smtClean="0"/>
              <a:t>unless </a:t>
            </a:r>
            <a:r>
              <a:rPr lang="en-US" dirty="0"/>
              <a:t>otherwise approved by a supervisor (variation can only be for individual situations; cannot be done on a regular basis).</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Compensation Policies</a:t>
            </a:r>
            <a:endParaRPr lang="en-US" dirty="0"/>
          </a:p>
        </p:txBody>
      </p:sp>
      <p:sp>
        <p:nvSpPr>
          <p:cNvPr id="3" name="Content Placeholder 2"/>
          <p:cNvSpPr>
            <a:spLocks noGrp="1"/>
          </p:cNvSpPr>
          <p:nvPr>
            <p:ph idx="1"/>
          </p:nvPr>
        </p:nvSpPr>
        <p:spPr>
          <a:xfrm>
            <a:off x="457200" y="1295400"/>
            <a:ext cx="8229600" cy="5181600"/>
          </a:xfrm>
        </p:spPr>
        <p:txBody>
          <a:bodyPr>
            <a:normAutofit/>
          </a:bodyPr>
          <a:lstStyle/>
          <a:p>
            <a:r>
              <a:rPr lang="en-US" dirty="0"/>
              <a:t>Employees are awarded up to 5 local leave </a:t>
            </a:r>
            <a:r>
              <a:rPr lang="en-US" dirty="0" smtClean="0"/>
              <a:t>days</a:t>
            </a:r>
          </a:p>
          <a:p>
            <a:r>
              <a:rPr lang="en-US" dirty="0" smtClean="0"/>
              <a:t>All </a:t>
            </a:r>
            <a:r>
              <a:rPr lang="en-US" dirty="0"/>
              <a:t>employees will be reimbursed </a:t>
            </a:r>
            <a:r>
              <a:rPr lang="en-US" dirty="0" smtClean="0"/>
              <a:t>during the July payroll for </a:t>
            </a:r>
            <a:r>
              <a:rPr lang="en-US" dirty="0"/>
              <a:t>unused local leave days at the rate of </a:t>
            </a:r>
            <a:r>
              <a:rPr lang="en-US" dirty="0" smtClean="0"/>
              <a:t>$30.00 </a:t>
            </a:r>
            <a:r>
              <a:rPr lang="en-US" dirty="0"/>
              <a:t>per </a:t>
            </a:r>
            <a:r>
              <a:rPr lang="en-US" dirty="0" smtClean="0"/>
              <a:t>day (non professional) or $60.00 per day (professional).</a:t>
            </a:r>
            <a:endParaRPr lang="en-US" dirty="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Compensation Policies</a:t>
            </a:r>
            <a:endParaRPr lang="en-US" dirty="0"/>
          </a:p>
        </p:txBody>
      </p:sp>
      <p:sp>
        <p:nvSpPr>
          <p:cNvPr id="3" name="Content Placeholder 2"/>
          <p:cNvSpPr>
            <a:spLocks noGrp="1"/>
          </p:cNvSpPr>
          <p:nvPr>
            <p:ph idx="1"/>
          </p:nvPr>
        </p:nvSpPr>
        <p:spPr/>
        <p:txBody>
          <a:bodyPr/>
          <a:lstStyle/>
          <a:p>
            <a:r>
              <a:rPr lang="en-US" dirty="0"/>
              <a:t>All accumulated comp time earned during a school calendar year must be used in the same school calendar year (July 1 – June 30).</a:t>
            </a:r>
          </a:p>
          <a:p>
            <a:pPr marL="0" indent="0">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Purchases</a:t>
            </a:r>
            <a:endParaRPr lang="en-US" dirty="0"/>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pPr lvl="0"/>
            <a:r>
              <a:rPr lang="en-US" dirty="0" smtClean="0"/>
              <a:t>The </a:t>
            </a:r>
            <a:r>
              <a:rPr lang="en-US" dirty="0"/>
              <a:t>requestor will be required to connect purchases to the </a:t>
            </a:r>
            <a:r>
              <a:rPr lang="en-US" dirty="0" smtClean="0"/>
              <a:t>Campus Improvement Plan </a:t>
            </a:r>
            <a:r>
              <a:rPr lang="en-US" dirty="0"/>
              <a:t>and </a:t>
            </a:r>
            <a:r>
              <a:rPr lang="en-US" dirty="0" smtClean="0"/>
              <a:t>a Campus </a:t>
            </a:r>
            <a:r>
              <a:rPr lang="en-US" dirty="0"/>
              <a:t>Strategy. </a:t>
            </a:r>
            <a:endParaRPr lang="en-US" dirty="0" smtClean="0"/>
          </a:p>
          <a:p>
            <a:pPr lvl="0"/>
            <a:r>
              <a:rPr lang="en-US" dirty="0" smtClean="0"/>
              <a:t>Purchases </a:t>
            </a:r>
            <a:r>
              <a:rPr lang="en-US" dirty="0"/>
              <a:t>with state and/or federal funds must be reviewed and approved by the State and Federal Programs </a:t>
            </a:r>
            <a:r>
              <a:rPr lang="en-US" dirty="0" smtClean="0"/>
              <a:t>Director before being submitted to the Superintendent.</a:t>
            </a:r>
          </a:p>
          <a:p>
            <a:pPr lvl="0"/>
            <a:r>
              <a:rPr lang="en-US" dirty="0" smtClean="0"/>
              <a:t>Purchases reaching a certain value may require three quotes (an administrator will inform you of this).  (This has been postponed until 7/1/17.)</a:t>
            </a:r>
            <a:endParaRPr lang="en-US" dirty="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Purchases</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pPr lvl="0"/>
            <a:endParaRPr lang="en-US" dirty="0" smtClean="0"/>
          </a:p>
          <a:p>
            <a:pPr lvl="0"/>
            <a:r>
              <a:rPr lang="en-US" dirty="0" smtClean="0"/>
              <a:t>District </a:t>
            </a:r>
            <a:r>
              <a:rPr lang="en-US" dirty="0"/>
              <a:t>credit cards (MasterCard, fuel cards, etc.) must be returned promptly to the central office after use.  Improper use of any district credit card will be subject to consequences which could include a refund from the employee to the district for the amount of funds mishandled and immediate termination.</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Contracts/Agreements</a:t>
            </a:r>
            <a:endParaRPr lang="en-US" dirty="0"/>
          </a:p>
        </p:txBody>
      </p:sp>
      <p:sp>
        <p:nvSpPr>
          <p:cNvPr id="3" name="Content Placeholder 2"/>
          <p:cNvSpPr>
            <a:spLocks noGrp="1"/>
          </p:cNvSpPr>
          <p:nvPr>
            <p:ph idx="1"/>
          </p:nvPr>
        </p:nvSpPr>
        <p:spPr>
          <a:xfrm>
            <a:off x="457200" y="2438400"/>
            <a:ext cx="8229600" cy="3687763"/>
          </a:xfrm>
        </p:spPr>
        <p:txBody>
          <a:bodyPr/>
          <a:lstStyle/>
          <a:p>
            <a:r>
              <a:rPr lang="en-US" dirty="0" smtClean="0"/>
              <a:t>Only district-level administrators may sign a contract or agreement for services or purchases.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Safeguarding Property</a:t>
            </a:r>
            <a:endParaRPr lang="en-US" dirty="0"/>
          </a:p>
        </p:txBody>
      </p:sp>
      <p:sp>
        <p:nvSpPr>
          <p:cNvPr id="3" name="Content Placeholder 2"/>
          <p:cNvSpPr>
            <a:spLocks noGrp="1"/>
          </p:cNvSpPr>
          <p:nvPr>
            <p:ph idx="1"/>
          </p:nvPr>
        </p:nvSpPr>
        <p:spPr/>
        <p:txBody>
          <a:bodyPr>
            <a:normAutofit fontScale="92500" lnSpcReduction="20000"/>
          </a:bodyPr>
          <a:lstStyle/>
          <a:p>
            <a:r>
              <a:rPr lang="en-US" dirty="0"/>
              <a:t>Funds, property, and other assets are safeguarded against loss and from unauthorized use or disposition. </a:t>
            </a:r>
            <a:endParaRPr lang="en-US" dirty="0" smtClean="0"/>
          </a:p>
          <a:p>
            <a:r>
              <a:rPr lang="en-US" dirty="0" smtClean="0"/>
              <a:t>No </a:t>
            </a:r>
            <a:r>
              <a:rPr lang="en-US" dirty="0"/>
              <a:t>district property may be sold or given away without permission from the Superintendent or the Director of Operations. He/she will be responsible for determining the correct disposal of equipment or other goods according to district policy either by donation to a non-profit organization, by auction or other sale, or by referral to the state prison system.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Safeguarding Property</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After three years, depreciated technology which no longer serves the purpose for which it was purchased (i.e., CTE, Special Education, etc</a:t>
            </a:r>
            <a:r>
              <a:rPr lang="en-US" dirty="0" smtClean="0"/>
              <a:t>.) </a:t>
            </a:r>
            <a:r>
              <a:rPr lang="en-US" dirty="0"/>
              <a:t>may be moved to other areas of the district. </a:t>
            </a:r>
            <a:endParaRPr lang="en-US" dirty="0" smtClean="0"/>
          </a:p>
          <a:p>
            <a:pPr lvl="0"/>
            <a:r>
              <a:rPr lang="en-US" dirty="0" smtClean="0"/>
              <a:t>Mobile </a:t>
            </a:r>
            <a:r>
              <a:rPr lang="en-US" dirty="0"/>
              <a:t>computing devices of any value must be secured in order to prevent theft. Permission must be obtained from the campus principal and/or the technology director before removing any computing device from district </a:t>
            </a:r>
            <a:r>
              <a:rPr lang="en-US" dirty="0" smtClean="0"/>
              <a:t>premises for school-related activities. </a:t>
            </a:r>
          </a:p>
          <a:p>
            <a:pPr lvl="0"/>
            <a:r>
              <a:rPr lang="en-US" dirty="0" smtClean="0"/>
              <a:t>For </a:t>
            </a:r>
            <a:r>
              <a:rPr lang="en-US" dirty="0"/>
              <a:t>any missing items purchased with federal funds, an investigation must be conducted and the results of the investigation be logged.</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a:t>
            </a:r>
            <a:endParaRPr lang="en-US" dirty="0"/>
          </a:p>
        </p:txBody>
      </p:sp>
      <p:sp>
        <p:nvSpPr>
          <p:cNvPr id="3" name="Content Placeholder 2"/>
          <p:cNvSpPr>
            <a:spLocks noGrp="1"/>
          </p:cNvSpPr>
          <p:nvPr>
            <p:ph idx="1"/>
          </p:nvPr>
        </p:nvSpPr>
        <p:spPr>
          <a:xfrm>
            <a:off x="457200" y="1219200"/>
            <a:ext cx="8229600" cy="5334000"/>
          </a:xfrm>
        </p:spPr>
        <p:txBody>
          <a:bodyPr>
            <a:normAutofit fontScale="92500" lnSpcReduction="20000"/>
          </a:bodyPr>
          <a:lstStyle/>
          <a:p>
            <a:r>
              <a:rPr lang="en-US" dirty="0"/>
              <a:t>Employees who </a:t>
            </a:r>
            <a:r>
              <a:rPr lang="en-US" dirty="0" smtClean="0"/>
              <a:t>are planning an overnight trip must </a:t>
            </a:r>
            <a:r>
              <a:rPr lang="en-US" dirty="0"/>
              <a:t>complete a </a:t>
            </a:r>
            <a:r>
              <a:rPr lang="en-US" dirty="0" smtClean="0"/>
              <a:t>requisition form </a:t>
            </a:r>
            <a:r>
              <a:rPr lang="en-US" i="1" dirty="0" smtClean="0"/>
              <a:t>prior</a:t>
            </a:r>
            <a:r>
              <a:rPr lang="en-US" dirty="0" smtClean="0"/>
              <a:t> </a:t>
            </a:r>
            <a:r>
              <a:rPr lang="en-US" dirty="0"/>
              <a:t>to travel detailing the dates of the proposed travel, purpose of the travel, how it will benefit the district program, and </a:t>
            </a:r>
            <a:r>
              <a:rPr lang="en-US" i="1" dirty="0"/>
              <a:t>estimated</a:t>
            </a:r>
            <a:r>
              <a:rPr lang="en-US" dirty="0"/>
              <a:t> travel expenses. </a:t>
            </a:r>
            <a:endParaRPr lang="en-US" dirty="0" smtClean="0"/>
          </a:p>
          <a:p>
            <a:r>
              <a:rPr lang="en-US" dirty="0" smtClean="0"/>
              <a:t>The requisition </a:t>
            </a:r>
            <a:r>
              <a:rPr lang="en-US" dirty="0"/>
              <a:t>must be approved by the employee’s </a:t>
            </a:r>
            <a:r>
              <a:rPr lang="en-US" dirty="0" smtClean="0"/>
              <a:t>supervisor </a:t>
            </a:r>
            <a:r>
              <a:rPr lang="en-US" dirty="0"/>
              <a:t>and by </a:t>
            </a:r>
            <a:r>
              <a:rPr lang="en-US" dirty="0" smtClean="0"/>
              <a:t>the Superintendent (also by the State and Federal Programs Director, if applicable). </a:t>
            </a:r>
          </a:p>
          <a:p>
            <a:r>
              <a:rPr lang="en-US" dirty="0" smtClean="0"/>
              <a:t>All </a:t>
            </a:r>
            <a:r>
              <a:rPr lang="en-US" dirty="0"/>
              <a:t>online hotel reservations or conference registrations related to the travel must be completed using the </a:t>
            </a:r>
            <a:r>
              <a:rPr lang="en-US" b="1" u="sng" dirty="0"/>
              <a:t>district credit card </a:t>
            </a:r>
            <a:r>
              <a:rPr lang="en-US" dirty="0"/>
              <a:t>– no personal credit cards may be used.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a:t>
            </a:r>
            <a:endParaRPr lang="en-US" dirty="0"/>
          </a:p>
        </p:txBody>
      </p:sp>
      <p:sp>
        <p:nvSpPr>
          <p:cNvPr id="3" name="Content Placeholder 2"/>
          <p:cNvSpPr>
            <a:spLocks noGrp="1"/>
          </p:cNvSpPr>
          <p:nvPr>
            <p:ph idx="1"/>
          </p:nvPr>
        </p:nvSpPr>
        <p:spPr>
          <a:xfrm>
            <a:off x="457200" y="1219200"/>
            <a:ext cx="8229600" cy="5334000"/>
          </a:xfrm>
        </p:spPr>
        <p:txBody>
          <a:bodyPr>
            <a:normAutofit fontScale="92500"/>
          </a:bodyPr>
          <a:lstStyle/>
          <a:p>
            <a:r>
              <a:rPr lang="en-US" dirty="0"/>
              <a:t>Once travel has been approved, a transportation request form for a district vehicle must be completed no later than </a:t>
            </a:r>
            <a:r>
              <a:rPr lang="en-US" b="1" dirty="0"/>
              <a:t>five</a:t>
            </a:r>
            <a:r>
              <a:rPr lang="en-US" dirty="0"/>
              <a:t> days before traveling. </a:t>
            </a:r>
            <a:endParaRPr lang="en-US" dirty="0" smtClean="0"/>
          </a:p>
          <a:p>
            <a:r>
              <a:rPr lang="en-US" dirty="0" smtClean="0"/>
              <a:t>Should </a:t>
            </a:r>
            <a:r>
              <a:rPr lang="en-US" dirty="0"/>
              <a:t>no district vehicle be available for the date(s) requested, a personal vehicle may be used, and the district will reimburse mileage to the employee at a rate of $</a:t>
            </a:r>
            <a:r>
              <a:rPr lang="en-US" dirty="0" smtClean="0"/>
              <a:t>0.405 </a:t>
            </a:r>
            <a:r>
              <a:rPr lang="en-US" dirty="0"/>
              <a:t>per mile. </a:t>
            </a:r>
            <a:endParaRPr lang="en-US" dirty="0" smtClean="0"/>
          </a:p>
          <a:p>
            <a:r>
              <a:rPr lang="en-US" dirty="0" smtClean="0"/>
              <a:t>If </a:t>
            </a:r>
            <a:r>
              <a:rPr lang="en-US" dirty="0"/>
              <a:t>a district vehicle </a:t>
            </a:r>
            <a:r>
              <a:rPr lang="en-US" u="sng" dirty="0"/>
              <a:t>is</a:t>
            </a:r>
            <a:r>
              <a:rPr lang="en-US" dirty="0"/>
              <a:t> available, but the employee chooses to take his/her own vehicle, then the district will </a:t>
            </a:r>
            <a:r>
              <a:rPr lang="en-US" u="sng" dirty="0"/>
              <a:t>not</a:t>
            </a:r>
            <a:r>
              <a:rPr lang="en-US" dirty="0"/>
              <a:t> reimburse mileage.</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TotalTime>
  <Words>1283</Words>
  <Application>Microsoft Office PowerPoint</Application>
  <PresentationFormat>On-screen Show (4:3)</PresentationFormat>
  <Paragraphs>67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 HOOKS ISD Federal, State and Local Policies and Procedures Manual  Training for Campus Personnel  U.S. Education Department General Administrative Regulations (EDGAR) </vt:lpstr>
      <vt:lpstr>Purchases</vt:lpstr>
      <vt:lpstr>Purchases</vt:lpstr>
      <vt:lpstr>Purchases</vt:lpstr>
      <vt:lpstr>Contracts/Agreements</vt:lpstr>
      <vt:lpstr>Safeguarding Property</vt:lpstr>
      <vt:lpstr>Safeguarding Property</vt:lpstr>
      <vt:lpstr>Travel</vt:lpstr>
      <vt:lpstr>Travel</vt:lpstr>
      <vt:lpstr>Travel</vt:lpstr>
      <vt:lpstr>Travel</vt:lpstr>
      <vt:lpstr>Travel</vt:lpstr>
      <vt:lpstr>Travel</vt:lpstr>
      <vt:lpstr>Travel</vt:lpstr>
      <vt:lpstr>Travel</vt:lpstr>
      <vt:lpstr>Travel</vt:lpstr>
      <vt:lpstr>District/Campus Event Attendance</vt:lpstr>
      <vt:lpstr>Field Trips</vt:lpstr>
      <vt:lpstr>Professional Activities  Outside the District</vt:lpstr>
      <vt:lpstr>Compensation Policies</vt:lpstr>
      <vt:lpstr>Compensation Policies</vt:lpstr>
      <vt:lpstr>Compensation Policies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QUEEN CITY ISD Federal, State and Local Policies and Procedures Manual   U.S. Education Department General Administrative Regulations (EDGAR)</dc:title>
  <dc:creator>gmiller</dc:creator>
  <cp:lastModifiedBy>Lisa Tullis</cp:lastModifiedBy>
  <cp:revision>43</cp:revision>
  <dcterms:created xsi:type="dcterms:W3CDTF">2016-10-28T15:24:35Z</dcterms:created>
  <dcterms:modified xsi:type="dcterms:W3CDTF">2017-01-02T14:08:17Z</dcterms:modified>
</cp:coreProperties>
</file>